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21"/>
  </p:normalViewPr>
  <p:slideViewPr>
    <p:cSldViewPr snapToGrid="0" snapToObjects="1">
      <p:cViewPr varScale="1">
        <p:scale>
          <a:sx n="108" d="100"/>
          <a:sy n="108" d="100"/>
        </p:scale>
        <p:origin x="73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8/22/17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8/22/17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8/22/17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8/22/17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8/22/17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8/22/17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8/22/17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8/22/17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8/22/17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8/22/17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8/22/17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8/22/17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8/22/17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8/22/17</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8/22/17</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8/22/17</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8/22/17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3.png"/><Relationship Id="rId21" Type="http://schemas.openxmlformats.org/officeDocument/2006/relationships/image" Target="../media/image4.png"/><Relationship Id="rId22" Type="http://schemas.openxmlformats.org/officeDocument/2006/relationships/image" Target="../media/image5.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8/22/17</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jpe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hyperlink" Target="http://www.atmel.com/Images/doc8161.pdf"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Process_variable" TargetMode="External"/><Relationship Id="rId4" Type="http://schemas.openxmlformats.org/officeDocument/2006/relationships/hyperlink" Target="https://en.wikipedia.org/wiki/Proportional_control" TargetMode="External"/><Relationship Id="rId5" Type="http://schemas.openxmlformats.org/officeDocument/2006/relationships/hyperlink" Target="https://en.wikipedia.org/wiki/Integral" TargetMode="External"/><Relationship Id="rId6" Type="http://schemas.openxmlformats.org/officeDocument/2006/relationships/hyperlink" Target="https://en.wikipedia.org/wiki/Derivative" TargetMode="External"/><Relationship Id="rId7"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hyperlink" Target="https://en.wikipedia.org/wiki/Setpoint_(control_syste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19.jpeg"/><Relationship Id="rId1" Type="http://schemas.openxmlformats.org/officeDocument/2006/relationships/slideLayout" Target="../slideLayouts/slideLayout2.xml"/><Relationship Id="rId2"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u="sng" dirty="0" smtClean="0"/>
              <a:t>Object </a:t>
            </a:r>
            <a:r>
              <a:rPr lang="en-US" u="sng" dirty="0"/>
              <a:t>follower bot</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897335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Introduction: </a:t>
            </a:r>
          </a:p>
        </p:txBody>
      </p:sp>
      <p:sp>
        <p:nvSpPr>
          <p:cNvPr id="3" name="Content Placeholder 2"/>
          <p:cNvSpPr>
            <a:spLocks noGrp="1"/>
          </p:cNvSpPr>
          <p:nvPr>
            <p:ph idx="1"/>
          </p:nvPr>
        </p:nvSpPr>
        <p:spPr/>
        <p:txBody>
          <a:bodyPr>
            <a:normAutofit fontScale="92500" lnSpcReduction="10000"/>
          </a:bodyPr>
          <a:lstStyle/>
          <a:p>
            <a:r>
              <a:rPr lang="en-US" dirty="0"/>
              <a:t>“Object follower bot” was chosen because of the possibility of using similar ideas and technologies in solving of real problems. </a:t>
            </a:r>
            <a:endParaRPr lang="en-US" dirty="0" smtClean="0"/>
          </a:p>
          <a:p>
            <a:r>
              <a:rPr lang="en-US" dirty="0" smtClean="0"/>
              <a:t>Different parts of the project:</a:t>
            </a:r>
          </a:p>
          <a:p>
            <a:pPr marL="457200" lvl="0" indent="-457200">
              <a:buFont typeface="+mj-lt"/>
              <a:buAutoNum type="arabicPeriod"/>
            </a:pPr>
            <a:r>
              <a:rPr lang="en-US" dirty="0"/>
              <a:t>Chassis.</a:t>
            </a:r>
          </a:p>
          <a:p>
            <a:pPr marL="457200" lvl="0" indent="-457200">
              <a:buFont typeface="+mj-lt"/>
              <a:buAutoNum type="arabicPeriod"/>
            </a:pPr>
            <a:r>
              <a:rPr lang="en-US" dirty="0"/>
              <a:t>Main body part.</a:t>
            </a:r>
          </a:p>
          <a:p>
            <a:pPr marL="457200" lvl="0" indent="-457200">
              <a:buFont typeface="+mj-lt"/>
              <a:buAutoNum type="arabicPeriod"/>
            </a:pPr>
            <a:r>
              <a:rPr lang="en-US" dirty="0"/>
              <a:t>Distance sensors.</a:t>
            </a:r>
          </a:p>
          <a:p>
            <a:pPr marL="457200" lvl="0" indent="-457200">
              <a:buFont typeface="+mj-lt"/>
              <a:buAutoNum type="arabicPeriod"/>
            </a:pPr>
            <a:r>
              <a:rPr lang="en-US" dirty="0"/>
              <a:t>Direction sensors.</a:t>
            </a:r>
          </a:p>
          <a:p>
            <a:pPr marL="457200" lvl="0" indent="-457200">
              <a:buFont typeface="+mj-lt"/>
              <a:buAutoNum type="arabicPeriod"/>
            </a:pPr>
            <a:r>
              <a:rPr lang="en-US" dirty="0"/>
              <a:t>Microcontroller.</a:t>
            </a:r>
          </a:p>
          <a:p>
            <a:pPr marL="457200" lvl="0" indent="-457200">
              <a:buFont typeface="+mj-lt"/>
              <a:buAutoNum type="arabicPeriod"/>
            </a:pPr>
            <a:r>
              <a:rPr lang="en-US" dirty="0"/>
              <a:t>Control strategy.</a:t>
            </a:r>
          </a:p>
          <a:p>
            <a:pPr marL="457200" lvl="0" indent="-457200">
              <a:buFont typeface="+mj-lt"/>
              <a:buAutoNum type="arabicPeriod"/>
            </a:pPr>
            <a:r>
              <a:rPr lang="en-US" dirty="0"/>
              <a:t>Power supply source.</a:t>
            </a:r>
          </a:p>
          <a:p>
            <a:pPr marL="457200" lvl="0" indent="-457200">
              <a:buFont typeface="+mj-lt"/>
              <a:buAutoNum type="arabicPeriod"/>
            </a:pPr>
            <a:r>
              <a:rPr lang="en-US" dirty="0"/>
              <a:t>Cover/shape of the body part. </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1636" y="2757053"/>
            <a:ext cx="4655128" cy="3491346"/>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129423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Chassis:</a:t>
            </a:r>
            <a:r>
              <a:rPr lang="en-US" b="1" u="sng" dirty="0"/>
              <a:t/>
            </a:r>
            <a:br>
              <a:rPr lang="en-US" b="1" u="sng" dirty="0"/>
            </a:br>
            <a:r>
              <a:rPr lang="en-US" b="1" u="sng" dirty="0"/>
              <a:t/>
            </a:r>
            <a:br>
              <a:rPr lang="en-US" b="1" u="sng" dirty="0"/>
            </a:br>
            <a:endParaRPr lang="en-US" u="sng" dirty="0"/>
          </a:p>
        </p:txBody>
      </p:sp>
      <p:sp>
        <p:nvSpPr>
          <p:cNvPr id="3" name="Content Placeholder 2"/>
          <p:cNvSpPr>
            <a:spLocks noGrp="1"/>
          </p:cNvSpPr>
          <p:nvPr>
            <p:ph idx="1"/>
          </p:nvPr>
        </p:nvSpPr>
        <p:spPr/>
        <p:txBody>
          <a:bodyPr/>
          <a:lstStyle/>
          <a:p>
            <a:r>
              <a:rPr lang="en-US" b="1" dirty="0"/>
              <a:t>3 wheels chassis:</a:t>
            </a:r>
            <a:endParaRPr lang="en-US" dirty="0"/>
          </a:p>
          <a:p>
            <a:r>
              <a:rPr lang="en-US" dirty="0"/>
              <a:t>There are 2 different types of 3 wheels chassis :</a:t>
            </a:r>
          </a:p>
          <a:p>
            <a:pPr marL="457200" lvl="0" indent="-457200">
              <a:buFont typeface="+mj-lt"/>
              <a:buAutoNum type="arabicPeriod"/>
            </a:pPr>
            <a:r>
              <a:rPr lang="en-US" dirty="0"/>
              <a:t>Delta (one wheel in front, two in back);</a:t>
            </a:r>
          </a:p>
          <a:p>
            <a:pPr marL="457200" lvl="0" indent="-457200">
              <a:buFont typeface="+mj-lt"/>
              <a:buAutoNum type="arabicPeriod"/>
            </a:pPr>
            <a:r>
              <a:rPr lang="en-US" dirty="0"/>
              <a:t>Tadpole (two wheels in front, one in back</a:t>
            </a:r>
            <a:r>
              <a:rPr lang="en-US" dirty="0" smtClean="0"/>
              <a:t>).</a:t>
            </a:r>
          </a:p>
          <a:p>
            <a:r>
              <a:rPr lang="en-US" b="1" dirty="0"/>
              <a:t>4 wheel chassis:</a:t>
            </a:r>
            <a:endParaRPr lang="en-US" dirty="0"/>
          </a:p>
          <a:p>
            <a:pPr marL="457200" indent="-457200">
              <a:buFont typeface="+mj-lt"/>
              <a:buAutoNum type="arabicPeriod"/>
            </a:pPr>
            <a:r>
              <a:rPr lang="en-US" dirty="0"/>
              <a:t>4 wheels drive (when all for 4 wheels rotate in necessary </a:t>
            </a:r>
            <a:r>
              <a:rPr lang="en-US" dirty="0" smtClean="0"/>
              <a:t>direction);</a:t>
            </a:r>
          </a:p>
          <a:p>
            <a:pPr marL="457200" lvl="0" indent="-457200">
              <a:buFont typeface="+mj-lt"/>
              <a:buAutoNum type="arabicPeriod"/>
            </a:pPr>
            <a:r>
              <a:rPr lang="en-US" dirty="0"/>
              <a:t>2 wheels back wheels drive and 2 front wheels change direction.</a:t>
            </a:r>
          </a:p>
          <a:p>
            <a:pPr marL="457200" indent="-457200">
              <a:buFont typeface="+mj-lt"/>
              <a:buAutoNum type="arabicPeriod"/>
            </a:pP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53836" y="2249252"/>
            <a:ext cx="1796017" cy="1711769"/>
          </a:xfrm>
          <a:prstGeom prst="rect">
            <a:avLst/>
          </a:prstGeom>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3602" y="5158509"/>
            <a:ext cx="1639619" cy="1439985"/>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3119" y="5158509"/>
            <a:ext cx="2248725" cy="1574108"/>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spTree>
    <p:extLst>
      <p:ext uri="{BB962C8B-B14F-4D97-AF65-F5344CB8AC3E}">
        <p14:creationId xmlns:p14="http://schemas.microsoft.com/office/powerpoint/2010/main" val="5349521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Main </a:t>
            </a:r>
            <a:r>
              <a:rPr lang="en-US" u="sng" dirty="0" smtClean="0"/>
              <a:t>body:</a:t>
            </a:r>
            <a:r>
              <a:rPr lang="en-US" u="sng" dirty="0"/>
              <a:t/>
            </a:r>
            <a:br>
              <a:rPr lang="en-US" u="sng" dirty="0"/>
            </a:br>
            <a:endParaRPr lang="en-US" u="sng" dirty="0"/>
          </a:p>
        </p:txBody>
      </p:sp>
      <p:sp>
        <p:nvSpPr>
          <p:cNvPr id="3" name="Content Placeholder 2"/>
          <p:cNvSpPr>
            <a:spLocks noGrp="1"/>
          </p:cNvSpPr>
          <p:nvPr>
            <p:ph idx="1"/>
          </p:nvPr>
        </p:nvSpPr>
        <p:spPr/>
        <p:txBody>
          <a:bodyPr/>
          <a:lstStyle/>
          <a:p>
            <a:r>
              <a:rPr lang="en-US" dirty="0"/>
              <a:t>This is the part of the robot on which we will put all the main components, such as wheels, microcontroller, H-bridge, sensors, DC motors and etc.</a:t>
            </a:r>
          </a:p>
          <a:p>
            <a:r>
              <a:rPr lang="en-US" dirty="0" smtClean="0"/>
              <a:t>Different materials:</a:t>
            </a:r>
          </a:p>
          <a:p>
            <a:pPr marL="457200" indent="-457200">
              <a:buFont typeface="+mj-lt"/>
              <a:buAutoNum type="arabicPeriod"/>
            </a:pPr>
            <a:r>
              <a:rPr lang="en-US" dirty="0" smtClean="0"/>
              <a:t>Plastic;</a:t>
            </a:r>
          </a:p>
          <a:p>
            <a:pPr marL="457200" indent="-457200">
              <a:buFont typeface="+mj-lt"/>
              <a:buAutoNum type="arabicPeriod"/>
            </a:pPr>
            <a:r>
              <a:rPr lang="en-US" dirty="0" smtClean="0"/>
              <a:t>Wood;</a:t>
            </a:r>
          </a:p>
          <a:p>
            <a:pPr marL="457200" indent="-457200">
              <a:buFont typeface="+mj-lt"/>
              <a:buAutoNum type="arabicPeriod"/>
            </a:pPr>
            <a:r>
              <a:rPr lang="en-US" dirty="0" smtClean="0"/>
              <a:t>Metal.</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9717" y="3031903"/>
            <a:ext cx="2237509" cy="2237509"/>
          </a:xfrm>
          <a:prstGeom prst="rect">
            <a:avLst/>
          </a:prstGeom>
          <a:ln w="34925">
            <a:noFill/>
          </a:ln>
          <a:effectLst/>
          <a:scene3d>
            <a:camera prst="orthographicFront">
              <a:rot lat="0" lon="0" rev="0"/>
            </a:camera>
            <a:lightRig rig="contrasting" dir="t">
              <a:rot lat="0" lon="0" rev="7800000"/>
            </a:lightRig>
          </a:scene3d>
          <a:sp3d>
            <a:bevelT w="139700" h="139700"/>
          </a:sp3d>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645429">
            <a:off x="7665275" y="3431954"/>
            <a:ext cx="3200404" cy="2400303"/>
          </a:xfrm>
          <a:prstGeom prst="rect">
            <a:avLst/>
          </a:prstGeom>
          <a:ln w="34925">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spTree>
    <p:extLst>
      <p:ext uri="{BB962C8B-B14F-4D97-AF65-F5344CB8AC3E}">
        <p14:creationId xmlns:p14="http://schemas.microsoft.com/office/powerpoint/2010/main" val="1838106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Distance </a:t>
            </a:r>
            <a:r>
              <a:rPr lang="en-US" u="sng" dirty="0" smtClean="0"/>
              <a:t>sensors/</a:t>
            </a:r>
            <a:r>
              <a:rPr lang="en-US" u="sng" dirty="0"/>
              <a:t>Direction sensors </a:t>
            </a:r>
            <a:r>
              <a:rPr lang="en-US" u="sng" dirty="0" smtClean="0"/>
              <a:t>:</a:t>
            </a:r>
            <a:r>
              <a:rPr lang="en-US" u="sng" dirty="0"/>
              <a:t/>
            </a:r>
            <a:br>
              <a:rPr lang="en-US" u="sng" dirty="0"/>
            </a:br>
            <a:endParaRPr lang="en-US" u="sng" dirty="0"/>
          </a:p>
        </p:txBody>
      </p:sp>
      <p:sp>
        <p:nvSpPr>
          <p:cNvPr id="3" name="Content Placeholder 2"/>
          <p:cNvSpPr>
            <a:spLocks noGrp="1"/>
          </p:cNvSpPr>
          <p:nvPr>
            <p:ph idx="1"/>
          </p:nvPr>
        </p:nvSpPr>
        <p:spPr/>
        <p:txBody>
          <a:bodyPr/>
          <a:lstStyle/>
          <a:p>
            <a:r>
              <a:rPr lang="en-US" dirty="0" smtClean="0"/>
              <a:t>Ultrasonic: </a:t>
            </a:r>
            <a:r>
              <a:rPr lang="en-US" sz="1400" dirty="0"/>
              <a:t>An Ultrasonic sensor is a device that can measure the distance to an object by using sound waves. It measures distance by sending out a sound wave at a specific frequency and listening for that sound wave to bounce back. By recording the elapsed time between the sound wave being generated and the sound wave bouncing back, it is possible to calculate the distance between </a:t>
            </a:r>
            <a:r>
              <a:rPr lang="en-US" sz="1400" dirty="0" smtClean="0"/>
              <a:t>the </a:t>
            </a:r>
            <a:r>
              <a:rPr lang="en-US" sz="1400" dirty="0"/>
              <a:t>sonar sensor and the object. </a:t>
            </a:r>
            <a:endParaRPr lang="en-US" sz="1400" dirty="0" smtClean="0"/>
          </a:p>
          <a:p>
            <a:endParaRPr lang="en-US" sz="1400" dirty="0"/>
          </a:p>
          <a:p>
            <a:endParaRPr lang="en-US" sz="1400" dirty="0" smtClean="0"/>
          </a:p>
          <a:p>
            <a:endParaRPr lang="en-US" sz="1400" dirty="0"/>
          </a:p>
          <a:p>
            <a:endParaRPr lang="en-US" sz="1400" dirty="0" smtClean="0"/>
          </a:p>
          <a:p>
            <a:r>
              <a:rPr lang="en-US" dirty="0"/>
              <a:t>IR</a:t>
            </a:r>
            <a:r>
              <a:rPr lang="en-US" sz="1400" dirty="0"/>
              <a:t> Sensors work by using a specific light sensor to detect a select light wavelength in the Infra-Red (IR) spectrum.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9736" y="3419104"/>
            <a:ext cx="1169719" cy="1169719"/>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49145" y="3076698"/>
            <a:ext cx="2338554" cy="1625930"/>
          </a:xfrm>
          <a:prstGeom prst="rect">
            <a:avLst/>
          </a:prstGeom>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06456" y="3363547"/>
            <a:ext cx="2913742" cy="1339081"/>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11995" y="5195270"/>
            <a:ext cx="2511319" cy="1520150"/>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20583395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Microcontroller:</a:t>
            </a:r>
            <a:r>
              <a:rPr lang="en-US" u="sng" dirty="0"/>
              <a:t/>
            </a:r>
            <a:br>
              <a:rPr lang="en-US" u="sng" dirty="0"/>
            </a:br>
            <a:endParaRPr lang="en-US" u="sng" dirty="0"/>
          </a:p>
        </p:txBody>
      </p:sp>
      <p:sp>
        <p:nvSpPr>
          <p:cNvPr id="3" name="Content Placeholder 2"/>
          <p:cNvSpPr>
            <a:spLocks noGrp="1"/>
          </p:cNvSpPr>
          <p:nvPr>
            <p:ph idx="1"/>
          </p:nvPr>
        </p:nvSpPr>
        <p:spPr>
          <a:xfrm>
            <a:off x="875201" y="1853248"/>
            <a:ext cx="8946541" cy="4195481"/>
          </a:xfrm>
        </p:spPr>
        <p:txBody>
          <a:bodyPr/>
          <a:lstStyle/>
          <a:p>
            <a:r>
              <a:rPr lang="en-US" b="1" dirty="0"/>
              <a:t>Arduino/</a:t>
            </a:r>
            <a:r>
              <a:rPr lang="en-US" b="1" dirty="0" err="1"/>
              <a:t>Genuino</a:t>
            </a:r>
            <a:r>
              <a:rPr lang="en-US" dirty="0"/>
              <a:t> </a:t>
            </a:r>
            <a:r>
              <a:rPr lang="en-US" sz="1600" dirty="0"/>
              <a:t>Uno is a microcontroller board based on the ATmega328P (</a:t>
            </a:r>
            <a:r>
              <a:rPr lang="en-US" sz="1600" dirty="0">
                <a:hlinkClick r:id="rId2"/>
              </a:rPr>
              <a:t>datasheet</a:t>
            </a:r>
            <a:r>
              <a:rPr lang="en-US" sz="1600" dirty="0"/>
              <a:t>). It has 14 digital input/output pins (of which 6 can be used as PWM outputs), 6 analog inputs, a 16 MHz quartz crystal, a USB connection, a power jack, an ICSP header and a reset button. </a:t>
            </a:r>
            <a:endParaRPr lang="en-US" sz="1600" dirty="0" smtClean="0"/>
          </a:p>
          <a:p>
            <a:endParaRPr lang="en-US" sz="1600" dirty="0"/>
          </a:p>
          <a:p>
            <a:endParaRPr lang="en-US" sz="1600" dirty="0" smtClean="0"/>
          </a:p>
          <a:p>
            <a:endParaRPr lang="en-US" sz="1600" dirty="0"/>
          </a:p>
          <a:p>
            <a:endParaRPr lang="en-US" b="1" dirty="0" smtClean="0"/>
          </a:p>
          <a:p>
            <a:endParaRPr lang="en-US" b="1" dirty="0"/>
          </a:p>
          <a:p>
            <a:r>
              <a:rPr lang="en-US" b="1" dirty="0" smtClean="0"/>
              <a:t>ET </a:t>
            </a:r>
            <a:r>
              <a:rPr lang="en-US" b="1" dirty="0"/>
              <a:t>ARM Stamp LPC 2119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7132" y="2928750"/>
            <a:ext cx="3151089" cy="2254738"/>
          </a:xfrm>
          <a:prstGeom prst="rect">
            <a:avLst/>
          </a:prstGeom>
          <a:solidFill>
            <a:srgbClr val="FFFFFF">
              <a:shade val="85000"/>
            </a:srgbClr>
          </a:solidFill>
          <a:ln w="34925" cap="sq">
            <a:noFill/>
            <a:miter lim="800000"/>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34862" y="5524473"/>
            <a:ext cx="1524000" cy="1048512"/>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pic>
    </p:spTree>
    <p:extLst>
      <p:ext uri="{BB962C8B-B14F-4D97-AF65-F5344CB8AC3E}">
        <p14:creationId xmlns:p14="http://schemas.microsoft.com/office/powerpoint/2010/main" val="14445664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Control </a:t>
            </a:r>
            <a:r>
              <a:rPr lang="en-US" u="sng" dirty="0" smtClean="0"/>
              <a:t>strategy:</a:t>
            </a:r>
            <a:r>
              <a:rPr lang="en-US" u="sng" dirty="0"/>
              <a:t/>
            </a:r>
            <a:br>
              <a:rPr lang="en-US" u="sng" dirty="0"/>
            </a:br>
            <a:endParaRPr lang="en-US" u="sng" dirty="0"/>
          </a:p>
        </p:txBody>
      </p:sp>
      <p:sp>
        <p:nvSpPr>
          <p:cNvPr id="3" name="Content Placeholder 2"/>
          <p:cNvSpPr>
            <a:spLocks noGrp="1"/>
          </p:cNvSpPr>
          <p:nvPr>
            <p:ph idx="1"/>
          </p:nvPr>
        </p:nvSpPr>
        <p:spPr/>
        <p:txBody>
          <a:bodyPr/>
          <a:lstStyle/>
          <a:p>
            <a:r>
              <a:rPr lang="en-US" dirty="0"/>
              <a:t> A PID controller continuously calculates an error value as the difference between a desired </a:t>
            </a:r>
            <a:r>
              <a:rPr lang="en-US" dirty="0">
                <a:hlinkClick r:id="rId2" tooltip="Setpoint (control system)"/>
              </a:rPr>
              <a:t>set point</a:t>
            </a:r>
            <a:r>
              <a:rPr lang="en-US" dirty="0"/>
              <a:t> and a measured </a:t>
            </a:r>
            <a:r>
              <a:rPr lang="en-US" dirty="0">
                <a:hlinkClick r:id="rId3" tooltip="Process variable"/>
              </a:rPr>
              <a:t>process variable</a:t>
            </a:r>
            <a:r>
              <a:rPr lang="en-US" dirty="0"/>
              <a:t> and applies a correction based on </a:t>
            </a:r>
            <a:r>
              <a:rPr lang="en-US" dirty="0">
                <a:hlinkClick r:id="rId4" tooltip="Proportional control"/>
              </a:rPr>
              <a:t>proportional</a:t>
            </a:r>
            <a:r>
              <a:rPr lang="en-US" dirty="0"/>
              <a:t>, </a:t>
            </a:r>
            <a:r>
              <a:rPr lang="en-US" dirty="0">
                <a:hlinkClick r:id="rId5" tooltip="Integral"/>
              </a:rPr>
              <a:t>integral</a:t>
            </a:r>
            <a:r>
              <a:rPr lang="en-US" dirty="0"/>
              <a:t>, and </a:t>
            </a:r>
            <a:r>
              <a:rPr lang="en-US" dirty="0">
                <a:hlinkClick r:id="rId6" tooltip="Derivative"/>
              </a:rPr>
              <a:t>derivative</a:t>
            </a:r>
            <a:r>
              <a:rPr lang="en-US" dirty="0"/>
              <a:t> terms (sometimes denoted P, I, and D respectively) which give their name to the controller type. </a:t>
            </a:r>
          </a:p>
        </p:txBody>
      </p:sp>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97554" y="3969239"/>
            <a:ext cx="5730240" cy="209092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spTree>
    <p:extLst>
      <p:ext uri="{BB962C8B-B14F-4D97-AF65-F5344CB8AC3E}">
        <p14:creationId xmlns:p14="http://schemas.microsoft.com/office/powerpoint/2010/main" val="492783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Implementation:</a:t>
            </a:r>
            <a:br>
              <a:rPr lang="en-US" u="sng" dirty="0"/>
            </a:br>
            <a:endParaRPr lang="en-US" dirty="0"/>
          </a:p>
        </p:txBody>
      </p:sp>
      <p:sp>
        <p:nvSpPr>
          <p:cNvPr id="3" name="Content Placeholder 2"/>
          <p:cNvSpPr>
            <a:spLocks noGrp="1"/>
          </p:cNvSpPr>
          <p:nvPr>
            <p:ph idx="1"/>
          </p:nvPr>
        </p:nvSpPr>
        <p:spPr>
          <a:xfrm>
            <a:off x="875201" y="1419872"/>
            <a:ext cx="8946541" cy="4195481"/>
          </a:xfrm>
        </p:spPr>
        <p:txBody>
          <a:bodyPr/>
          <a:lstStyle/>
          <a:p>
            <a:r>
              <a:rPr lang="en-US" dirty="0"/>
              <a:t>We had few stages of checking:</a:t>
            </a:r>
            <a:br>
              <a:rPr lang="en-US" dirty="0"/>
            </a:br>
            <a:endParaRPr lang="en-US" dirty="0"/>
          </a:p>
          <a:p>
            <a:pPr marL="457200" lvl="0" indent="-457200">
              <a:buFont typeface="+mj-lt"/>
              <a:buAutoNum type="arabicPeriod"/>
            </a:pPr>
            <a:r>
              <a:rPr lang="en-US" sz="1600" dirty="0"/>
              <a:t>Check the response of 4 DC motors, rotation speed of the wheels, direction of the rotation.</a:t>
            </a:r>
          </a:p>
          <a:p>
            <a:pPr marL="457200" lvl="0" indent="-457200">
              <a:buFont typeface="+mj-lt"/>
              <a:buAutoNum type="arabicPeriod"/>
            </a:pPr>
            <a:r>
              <a:rPr lang="en-US" sz="1600" dirty="0"/>
              <a:t>Second step is checking of Ultrasonic sensor with Serial monitor (the working distance in our case is 0-30 cm).</a:t>
            </a:r>
          </a:p>
          <a:p>
            <a:pPr marL="457200" lvl="0" indent="-457200">
              <a:buFont typeface="+mj-lt"/>
              <a:buAutoNum type="arabicPeriod"/>
            </a:pPr>
            <a:r>
              <a:rPr lang="en-US" sz="1600" dirty="0"/>
              <a:t>Connecting motors with Ultrasonic sensor and correct the direction of movement according to the distance.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3742592"/>
            <a:ext cx="3786553" cy="2839915"/>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Tree>
    <p:extLst>
      <p:ext uri="{BB962C8B-B14F-4D97-AF65-F5344CB8AC3E}">
        <p14:creationId xmlns:p14="http://schemas.microsoft.com/office/powerpoint/2010/main" val="10624491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Conclusion:</a:t>
            </a:r>
            <a:br>
              <a:rPr lang="en-US" u="sng" dirty="0"/>
            </a:br>
            <a:endParaRPr lang="en-US" dirty="0"/>
          </a:p>
        </p:txBody>
      </p:sp>
      <p:sp>
        <p:nvSpPr>
          <p:cNvPr id="3" name="Content Placeholder 2"/>
          <p:cNvSpPr>
            <a:spLocks noGrp="1"/>
          </p:cNvSpPr>
          <p:nvPr>
            <p:ph idx="1"/>
          </p:nvPr>
        </p:nvSpPr>
        <p:spPr/>
        <p:txBody>
          <a:bodyPr/>
          <a:lstStyle/>
          <a:p>
            <a:r>
              <a:rPr lang="en-US" dirty="0"/>
              <a:t>As a result, our project could follow the necessary object, it works almost </a:t>
            </a:r>
            <a:r>
              <a:rPr lang="en-US" dirty="0" smtClean="0"/>
              <a:t>great. </a:t>
            </a:r>
            <a:r>
              <a:rPr lang="en-US" dirty="0"/>
              <a:t>There are always a lot of space for improvement. </a:t>
            </a:r>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pPr algn="ctr"/>
            <a:r>
              <a:rPr lang="en-US" b="1" dirty="0" smtClean="0"/>
              <a:t>Thank you for attention!</a:t>
            </a:r>
            <a:endParaRPr lang="en-US"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20824" y="3471058"/>
            <a:ext cx="3402298" cy="2551724"/>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1733" y="3045771"/>
            <a:ext cx="3493477" cy="2620108"/>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2062" y="3045771"/>
            <a:ext cx="4061028" cy="3045771"/>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spTree>
    <p:extLst>
      <p:ext uri="{BB962C8B-B14F-4D97-AF65-F5344CB8AC3E}">
        <p14:creationId xmlns:p14="http://schemas.microsoft.com/office/powerpoint/2010/main" val="138273361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43</TotalTime>
  <Words>386</Words>
  <Application>Microsoft Macintosh PowerPoint</Application>
  <PresentationFormat>Widescreen</PresentationFormat>
  <Paragraphs>58</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Wingdings 3</vt:lpstr>
      <vt:lpstr>Ion</vt:lpstr>
      <vt:lpstr>Object follower bot</vt:lpstr>
      <vt:lpstr>Introduction: </vt:lpstr>
      <vt:lpstr>Chassis:  </vt:lpstr>
      <vt:lpstr>Main body: </vt:lpstr>
      <vt:lpstr>Distance sensors/Direction sensors : </vt:lpstr>
      <vt:lpstr>Microcontroller: </vt:lpstr>
      <vt:lpstr>Control strategy: </vt:lpstr>
      <vt:lpstr>Implementation: </vt:lpstr>
      <vt:lpstr>Conclusion: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follower bot</dc:title>
  <dc:creator>cherny cherny</dc:creator>
  <cp:lastModifiedBy>cherny cherny</cp:lastModifiedBy>
  <cp:revision>7</cp:revision>
  <dcterms:created xsi:type="dcterms:W3CDTF">2017-06-22T21:56:15Z</dcterms:created>
  <dcterms:modified xsi:type="dcterms:W3CDTF">2017-08-22T13:41:08Z</dcterms:modified>
</cp:coreProperties>
</file>

<file path=docProps/thumbnail.jpeg>
</file>